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C04A29-44FC-4041-B2F5-0A4D67B0ABD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B8EC26D-7AB8-4E35-B13C-9A4A41A22079}">
      <dgm:prSet/>
      <dgm:spPr/>
      <dgm:t>
        <a:bodyPr/>
        <a:lstStyle/>
        <a:p>
          <a:r>
            <a:rPr lang="en-US"/>
            <a:t>What SET objectives are we trying to achieve?</a:t>
          </a:r>
        </a:p>
      </dgm:t>
    </dgm:pt>
    <dgm:pt modelId="{8120B414-5C87-4B84-9611-9EFEF8BC0AAE}" type="parTrans" cxnId="{678D311C-9F62-4921-B222-0740BB31CD1F}">
      <dgm:prSet/>
      <dgm:spPr/>
      <dgm:t>
        <a:bodyPr/>
        <a:lstStyle/>
        <a:p>
          <a:endParaRPr lang="en-US"/>
        </a:p>
      </dgm:t>
    </dgm:pt>
    <dgm:pt modelId="{3F98BE5E-B4DC-46DD-BB67-C2B95BECF1CD}" type="sibTrans" cxnId="{678D311C-9F62-4921-B222-0740BB31CD1F}">
      <dgm:prSet/>
      <dgm:spPr/>
      <dgm:t>
        <a:bodyPr/>
        <a:lstStyle/>
        <a:p>
          <a:endParaRPr lang="en-US"/>
        </a:p>
      </dgm:t>
    </dgm:pt>
    <dgm:pt modelId="{6C266C06-5736-452C-9800-567EF653DEE3}">
      <dgm:prSet/>
      <dgm:spPr/>
      <dgm:t>
        <a:bodyPr/>
        <a:lstStyle/>
        <a:p>
          <a:r>
            <a:rPr lang="en-US"/>
            <a:t>Where do Radiograms fit our SET narrative?</a:t>
          </a:r>
        </a:p>
      </dgm:t>
    </dgm:pt>
    <dgm:pt modelId="{33FC01F2-9579-4010-997E-36E987FC5DCD}" type="parTrans" cxnId="{038F724E-5E29-42EA-8FEE-387C8982A093}">
      <dgm:prSet/>
      <dgm:spPr/>
      <dgm:t>
        <a:bodyPr/>
        <a:lstStyle/>
        <a:p>
          <a:endParaRPr lang="en-US"/>
        </a:p>
      </dgm:t>
    </dgm:pt>
    <dgm:pt modelId="{8A751666-2351-47A6-B5BF-94738F1F17C1}" type="sibTrans" cxnId="{038F724E-5E29-42EA-8FEE-387C8982A093}">
      <dgm:prSet/>
      <dgm:spPr/>
      <dgm:t>
        <a:bodyPr/>
        <a:lstStyle/>
        <a:p>
          <a:endParaRPr lang="en-US"/>
        </a:p>
      </dgm:t>
    </dgm:pt>
    <dgm:pt modelId="{7157D4CE-B70A-4CEA-8A65-9FFF1130565E}">
      <dgm:prSet/>
      <dgm:spPr/>
      <dgm:t>
        <a:bodyPr/>
        <a:lstStyle/>
        <a:p>
          <a:r>
            <a:rPr lang="en-US"/>
            <a:t>For each Radiogram we need to define</a:t>
          </a:r>
        </a:p>
      </dgm:t>
    </dgm:pt>
    <dgm:pt modelId="{B8670CAB-D9C1-4329-A03D-D7590456E727}" type="parTrans" cxnId="{04B5CA7E-7911-485A-8E9E-CF00C7BCDC6D}">
      <dgm:prSet/>
      <dgm:spPr/>
      <dgm:t>
        <a:bodyPr/>
        <a:lstStyle/>
        <a:p>
          <a:endParaRPr lang="en-US"/>
        </a:p>
      </dgm:t>
    </dgm:pt>
    <dgm:pt modelId="{D2E1BBF4-CEAE-4C82-9816-9DA806CA3EEC}" type="sibTrans" cxnId="{04B5CA7E-7911-485A-8E9E-CF00C7BCDC6D}">
      <dgm:prSet/>
      <dgm:spPr/>
      <dgm:t>
        <a:bodyPr/>
        <a:lstStyle/>
        <a:p>
          <a:endParaRPr lang="en-US"/>
        </a:p>
      </dgm:t>
    </dgm:pt>
    <dgm:pt modelId="{0D980F01-D7CA-477D-A361-37023087C7A8}">
      <dgm:prSet/>
      <dgm:spPr/>
      <dgm:t>
        <a:bodyPr/>
        <a:lstStyle/>
        <a:p>
          <a:r>
            <a:rPr lang="en-US"/>
            <a:t>Originator</a:t>
          </a:r>
        </a:p>
      </dgm:t>
    </dgm:pt>
    <dgm:pt modelId="{4E453AF3-6536-45AF-9E57-1C17D4584B08}" type="parTrans" cxnId="{10E23287-6998-46AC-A1DA-541995A73C34}">
      <dgm:prSet/>
      <dgm:spPr/>
      <dgm:t>
        <a:bodyPr/>
        <a:lstStyle/>
        <a:p>
          <a:endParaRPr lang="en-US"/>
        </a:p>
      </dgm:t>
    </dgm:pt>
    <dgm:pt modelId="{3EC367BA-713B-4CB6-866D-B9643F3CC925}" type="sibTrans" cxnId="{10E23287-6998-46AC-A1DA-541995A73C34}">
      <dgm:prSet/>
      <dgm:spPr/>
      <dgm:t>
        <a:bodyPr/>
        <a:lstStyle/>
        <a:p>
          <a:endParaRPr lang="en-US"/>
        </a:p>
      </dgm:t>
    </dgm:pt>
    <dgm:pt modelId="{DD1907F5-D390-4B76-810B-4F42672EA058}">
      <dgm:prSet/>
      <dgm:spPr/>
      <dgm:t>
        <a:bodyPr/>
        <a:lstStyle/>
        <a:p>
          <a:r>
            <a:rPr lang="en-US"/>
            <a:t>Station of Origin</a:t>
          </a:r>
        </a:p>
      </dgm:t>
    </dgm:pt>
    <dgm:pt modelId="{E426A44A-3D65-4393-81DC-48046D55B0AD}" type="parTrans" cxnId="{84C6032A-C624-4595-8629-06376EE34997}">
      <dgm:prSet/>
      <dgm:spPr/>
      <dgm:t>
        <a:bodyPr/>
        <a:lstStyle/>
        <a:p>
          <a:endParaRPr lang="en-US"/>
        </a:p>
      </dgm:t>
    </dgm:pt>
    <dgm:pt modelId="{C8EF53EB-6AD0-429C-AB30-4979E65560D0}" type="sibTrans" cxnId="{84C6032A-C624-4595-8629-06376EE34997}">
      <dgm:prSet/>
      <dgm:spPr/>
      <dgm:t>
        <a:bodyPr/>
        <a:lstStyle/>
        <a:p>
          <a:endParaRPr lang="en-US"/>
        </a:p>
      </dgm:t>
    </dgm:pt>
    <dgm:pt modelId="{CF30F821-9618-4DA9-98D8-739D293AE34F}">
      <dgm:prSet/>
      <dgm:spPr/>
      <dgm:t>
        <a:bodyPr/>
        <a:lstStyle/>
        <a:p>
          <a:r>
            <a:rPr lang="en-US" dirty="0"/>
            <a:t>Routing (NTS, simulated?)</a:t>
          </a:r>
        </a:p>
      </dgm:t>
    </dgm:pt>
    <dgm:pt modelId="{136333B9-B6A5-43A3-A4AA-00B4716C1680}" type="parTrans" cxnId="{9544B91B-D2EF-412D-B3DD-5BA2C8CA806F}">
      <dgm:prSet/>
      <dgm:spPr/>
      <dgm:t>
        <a:bodyPr/>
        <a:lstStyle/>
        <a:p>
          <a:endParaRPr lang="en-US"/>
        </a:p>
      </dgm:t>
    </dgm:pt>
    <dgm:pt modelId="{52B41A99-91B8-44D3-938E-7AA4058AF19E}" type="sibTrans" cxnId="{9544B91B-D2EF-412D-B3DD-5BA2C8CA806F}">
      <dgm:prSet/>
      <dgm:spPr/>
      <dgm:t>
        <a:bodyPr/>
        <a:lstStyle/>
        <a:p>
          <a:endParaRPr lang="en-US"/>
        </a:p>
      </dgm:t>
    </dgm:pt>
    <dgm:pt modelId="{4BCAAC62-8ABF-42B8-8535-A7BE784522BB}">
      <dgm:prSet/>
      <dgm:spPr/>
      <dgm:t>
        <a:bodyPr/>
        <a:lstStyle/>
        <a:p>
          <a:r>
            <a:rPr lang="en-US"/>
            <a:t>Destination</a:t>
          </a:r>
        </a:p>
      </dgm:t>
    </dgm:pt>
    <dgm:pt modelId="{B156AF70-7B01-4FA3-9CDE-7C42BFC1210F}" type="parTrans" cxnId="{F6A47004-381F-4CE4-9C50-FA93B227C001}">
      <dgm:prSet/>
      <dgm:spPr/>
      <dgm:t>
        <a:bodyPr/>
        <a:lstStyle/>
        <a:p>
          <a:endParaRPr lang="en-US"/>
        </a:p>
      </dgm:t>
    </dgm:pt>
    <dgm:pt modelId="{424AD73E-CD7C-46F6-90F2-1A5A6B684110}" type="sibTrans" cxnId="{F6A47004-381F-4CE4-9C50-FA93B227C001}">
      <dgm:prSet/>
      <dgm:spPr/>
      <dgm:t>
        <a:bodyPr/>
        <a:lstStyle/>
        <a:p>
          <a:endParaRPr lang="en-US"/>
        </a:p>
      </dgm:t>
    </dgm:pt>
    <dgm:pt modelId="{EA4300D9-0BC8-464F-8268-78D255869FE8}" type="pres">
      <dgm:prSet presAssocID="{BDC04A29-44FC-4041-B2F5-0A4D67B0ABD5}" presName="linear" presStyleCnt="0">
        <dgm:presLayoutVars>
          <dgm:animLvl val="lvl"/>
          <dgm:resizeHandles val="exact"/>
        </dgm:presLayoutVars>
      </dgm:prSet>
      <dgm:spPr/>
    </dgm:pt>
    <dgm:pt modelId="{2873B211-C310-4D70-8577-DAE84DCAA453}" type="pres">
      <dgm:prSet presAssocID="{8B8EC26D-7AB8-4E35-B13C-9A4A41A2207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E88D330-944C-4A6E-A5EB-BE3114B9D0F8}" type="pres">
      <dgm:prSet presAssocID="{3F98BE5E-B4DC-46DD-BB67-C2B95BECF1CD}" presName="spacer" presStyleCnt="0"/>
      <dgm:spPr/>
    </dgm:pt>
    <dgm:pt modelId="{34E2B66D-9C59-4196-B16A-38AC5E69C5A9}" type="pres">
      <dgm:prSet presAssocID="{6C266C06-5736-452C-9800-567EF653DE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4001D0F-7D77-49FC-BC26-D1634B3073E1}" type="pres">
      <dgm:prSet presAssocID="{8A751666-2351-47A6-B5BF-94738F1F17C1}" presName="spacer" presStyleCnt="0"/>
      <dgm:spPr/>
    </dgm:pt>
    <dgm:pt modelId="{A7190F6E-8EB2-433E-B294-2AC3423CF240}" type="pres">
      <dgm:prSet presAssocID="{7157D4CE-B70A-4CEA-8A65-9FFF1130565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06E31B0-80F2-46C8-ADC1-EF163402CF9B}" type="pres">
      <dgm:prSet presAssocID="{7157D4CE-B70A-4CEA-8A65-9FFF1130565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6A47004-381F-4CE4-9C50-FA93B227C001}" srcId="{7157D4CE-B70A-4CEA-8A65-9FFF1130565E}" destId="{4BCAAC62-8ABF-42B8-8535-A7BE784522BB}" srcOrd="3" destOrd="0" parTransId="{B156AF70-7B01-4FA3-9CDE-7C42BFC1210F}" sibTransId="{424AD73E-CD7C-46F6-90F2-1A5A6B684110}"/>
    <dgm:cxn modelId="{190B2308-5040-40D5-AA14-FF50E4C8B276}" type="presOf" srcId="{7157D4CE-B70A-4CEA-8A65-9FFF1130565E}" destId="{A7190F6E-8EB2-433E-B294-2AC3423CF240}" srcOrd="0" destOrd="0" presId="urn:microsoft.com/office/officeart/2005/8/layout/vList2"/>
    <dgm:cxn modelId="{9544B91B-D2EF-412D-B3DD-5BA2C8CA806F}" srcId="{7157D4CE-B70A-4CEA-8A65-9FFF1130565E}" destId="{CF30F821-9618-4DA9-98D8-739D293AE34F}" srcOrd="2" destOrd="0" parTransId="{136333B9-B6A5-43A3-A4AA-00B4716C1680}" sibTransId="{52B41A99-91B8-44D3-938E-7AA4058AF19E}"/>
    <dgm:cxn modelId="{678D311C-9F62-4921-B222-0740BB31CD1F}" srcId="{BDC04A29-44FC-4041-B2F5-0A4D67B0ABD5}" destId="{8B8EC26D-7AB8-4E35-B13C-9A4A41A22079}" srcOrd="0" destOrd="0" parTransId="{8120B414-5C87-4B84-9611-9EFEF8BC0AAE}" sibTransId="{3F98BE5E-B4DC-46DD-BB67-C2B95BECF1CD}"/>
    <dgm:cxn modelId="{71831026-CC42-420F-AE21-B85363FA9C72}" type="presOf" srcId="{DD1907F5-D390-4B76-810B-4F42672EA058}" destId="{406E31B0-80F2-46C8-ADC1-EF163402CF9B}" srcOrd="0" destOrd="1" presId="urn:microsoft.com/office/officeart/2005/8/layout/vList2"/>
    <dgm:cxn modelId="{02DE8529-E56F-4012-8701-82DB8A2B0949}" type="presOf" srcId="{0D980F01-D7CA-477D-A361-37023087C7A8}" destId="{406E31B0-80F2-46C8-ADC1-EF163402CF9B}" srcOrd="0" destOrd="0" presId="urn:microsoft.com/office/officeart/2005/8/layout/vList2"/>
    <dgm:cxn modelId="{84C6032A-C624-4595-8629-06376EE34997}" srcId="{7157D4CE-B70A-4CEA-8A65-9FFF1130565E}" destId="{DD1907F5-D390-4B76-810B-4F42672EA058}" srcOrd="1" destOrd="0" parTransId="{E426A44A-3D65-4393-81DC-48046D55B0AD}" sibTransId="{C8EF53EB-6AD0-429C-AB30-4979E65560D0}"/>
    <dgm:cxn modelId="{5306D660-FA0E-4BEB-AF42-DBCB4BDB8446}" type="presOf" srcId="{8B8EC26D-7AB8-4E35-B13C-9A4A41A22079}" destId="{2873B211-C310-4D70-8577-DAE84DCAA453}" srcOrd="0" destOrd="0" presId="urn:microsoft.com/office/officeart/2005/8/layout/vList2"/>
    <dgm:cxn modelId="{C0B6CA4D-8798-4606-B081-5F430317019D}" type="presOf" srcId="{6C266C06-5736-452C-9800-567EF653DEE3}" destId="{34E2B66D-9C59-4196-B16A-38AC5E69C5A9}" srcOrd="0" destOrd="0" presId="urn:microsoft.com/office/officeart/2005/8/layout/vList2"/>
    <dgm:cxn modelId="{038F724E-5E29-42EA-8FEE-387C8982A093}" srcId="{BDC04A29-44FC-4041-B2F5-0A4D67B0ABD5}" destId="{6C266C06-5736-452C-9800-567EF653DEE3}" srcOrd="1" destOrd="0" parTransId="{33FC01F2-9579-4010-997E-36E987FC5DCD}" sibTransId="{8A751666-2351-47A6-B5BF-94738F1F17C1}"/>
    <dgm:cxn modelId="{04B5CA7E-7911-485A-8E9E-CF00C7BCDC6D}" srcId="{BDC04A29-44FC-4041-B2F5-0A4D67B0ABD5}" destId="{7157D4CE-B70A-4CEA-8A65-9FFF1130565E}" srcOrd="2" destOrd="0" parTransId="{B8670CAB-D9C1-4329-A03D-D7590456E727}" sibTransId="{D2E1BBF4-CEAE-4C82-9816-9DA806CA3EEC}"/>
    <dgm:cxn modelId="{10E23287-6998-46AC-A1DA-541995A73C34}" srcId="{7157D4CE-B70A-4CEA-8A65-9FFF1130565E}" destId="{0D980F01-D7CA-477D-A361-37023087C7A8}" srcOrd="0" destOrd="0" parTransId="{4E453AF3-6536-45AF-9E57-1C17D4584B08}" sibTransId="{3EC367BA-713B-4CB6-866D-B9643F3CC925}"/>
    <dgm:cxn modelId="{29165691-3120-4C89-B3C4-86141A8B4B74}" type="presOf" srcId="{CF30F821-9618-4DA9-98D8-739D293AE34F}" destId="{406E31B0-80F2-46C8-ADC1-EF163402CF9B}" srcOrd="0" destOrd="2" presId="urn:microsoft.com/office/officeart/2005/8/layout/vList2"/>
    <dgm:cxn modelId="{D17BEEA3-934B-42ED-95EE-4DAA18D1A382}" type="presOf" srcId="{BDC04A29-44FC-4041-B2F5-0A4D67B0ABD5}" destId="{EA4300D9-0BC8-464F-8268-78D255869FE8}" srcOrd="0" destOrd="0" presId="urn:microsoft.com/office/officeart/2005/8/layout/vList2"/>
    <dgm:cxn modelId="{27F0E5D1-E753-4747-B7E1-F53D2177B15C}" type="presOf" srcId="{4BCAAC62-8ABF-42B8-8535-A7BE784522BB}" destId="{406E31B0-80F2-46C8-ADC1-EF163402CF9B}" srcOrd="0" destOrd="3" presId="urn:microsoft.com/office/officeart/2005/8/layout/vList2"/>
    <dgm:cxn modelId="{7EE61085-4488-4565-88F7-97AF97126C14}" type="presParOf" srcId="{EA4300D9-0BC8-464F-8268-78D255869FE8}" destId="{2873B211-C310-4D70-8577-DAE84DCAA453}" srcOrd="0" destOrd="0" presId="urn:microsoft.com/office/officeart/2005/8/layout/vList2"/>
    <dgm:cxn modelId="{3AD76DC4-763C-4D0B-8332-7BE13EBFD7BF}" type="presParOf" srcId="{EA4300D9-0BC8-464F-8268-78D255869FE8}" destId="{9E88D330-944C-4A6E-A5EB-BE3114B9D0F8}" srcOrd="1" destOrd="0" presId="urn:microsoft.com/office/officeart/2005/8/layout/vList2"/>
    <dgm:cxn modelId="{B7C7F6E8-03EA-4699-B9B0-15C6BB161F9D}" type="presParOf" srcId="{EA4300D9-0BC8-464F-8268-78D255869FE8}" destId="{34E2B66D-9C59-4196-B16A-38AC5E69C5A9}" srcOrd="2" destOrd="0" presId="urn:microsoft.com/office/officeart/2005/8/layout/vList2"/>
    <dgm:cxn modelId="{9A2177D0-DC16-4371-A5A9-FF1EB3728D91}" type="presParOf" srcId="{EA4300D9-0BC8-464F-8268-78D255869FE8}" destId="{04001D0F-7D77-49FC-BC26-D1634B3073E1}" srcOrd="3" destOrd="0" presId="urn:microsoft.com/office/officeart/2005/8/layout/vList2"/>
    <dgm:cxn modelId="{F27E6F94-8E40-42D8-BC0D-EB8FB8AD493D}" type="presParOf" srcId="{EA4300D9-0BC8-464F-8268-78D255869FE8}" destId="{A7190F6E-8EB2-433E-B294-2AC3423CF240}" srcOrd="4" destOrd="0" presId="urn:microsoft.com/office/officeart/2005/8/layout/vList2"/>
    <dgm:cxn modelId="{1A10F912-054A-45D7-8A6C-2C0750602F05}" type="presParOf" srcId="{EA4300D9-0BC8-464F-8268-78D255869FE8}" destId="{406E31B0-80F2-46C8-ADC1-EF163402CF9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3B211-C310-4D70-8577-DAE84DCAA453}">
      <dsp:nvSpPr>
        <dsp:cNvPr id="0" name=""/>
        <dsp:cNvSpPr/>
      </dsp:nvSpPr>
      <dsp:spPr>
        <a:xfrm>
          <a:off x="0" y="61080"/>
          <a:ext cx="6609313" cy="1074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What SET objectives are we trying to achieve?</a:t>
          </a:r>
        </a:p>
      </dsp:txBody>
      <dsp:txXfrm>
        <a:off x="52431" y="113511"/>
        <a:ext cx="6504451" cy="969198"/>
      </dsp:txXfrm>
    </dsp:sp>
    <dsp:sp modelId="{34E2B66D-9C59-4196-B16A-38AC5E69C5A9}">
      <dsp:nvSpPr>
        <dsp:cNvPr id="0" name=""/>
        <dsp:cNvSpPr/>
      </dsp:nvSpPr>
      <dsp:spPr>
        <a:xfrm>
          <a:off x="0" y="1212900"/>
          <a:ext cx="6609313" cy="1074060"/>
        </a:xfrm>
        <a:prstGeom prst="roundRect">
          <a:avLst/>
        </a:prstGeom>
        <a:solidFill>
          <a:schemeClr val="accent2">
            <a:hueOff val="2314511"/>
            <a:satOff val="77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Where do Radiograms fit our SET narrative?</a:t>
          </a:r>
        </a:p>
      </dsp:txBody>
      <dsp:txXfrm>
        <a:off x="52431" y="1265331"/>
        <a:ext cx="6504451" cy="969198"/>
      </dsp:txXfrm>
    </dsp:sp>
    <dsp:sp modelId="{A7190F6E-8EB2-433E-B294-2AC3423CF240}">
      <dsp:nvSpPr>
        <dsp:cNvPr id="0" name=""/>
        <dsp:cNvSpPr/>
      </dsp:nvSpPr>
      <dsp:spPr>
        <a:xfrm>
          <a:off x="0" y="2364720"/>
          <a:ext cx="6609313" cy="1074060"/>
        </a:xfrm>
        <a:prstGeom prst="roundRect">
          <a:avLst/>
        </a:prstGeom>
        <a:solidFill>
          <a:schemeClr val="accent2">
            <a:hueOff val="4629022"/>
            <a:satOff val="1541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For each Radiogram we need to define</a:t>
          </a:r>
        </a:p>
      </dsp:txBody>
      <dsp:txXfrm>
        <a:off x="52431" y="2417151"/>
        <a:ext cx="6504451" cy="969198"/>
      </dsp:txXfrm>
    </dsp:sp>
    <dsp:sp modelId="{406E31B0-80F2-46C8-ADC1-EF163402CF9B}">
      <dsp:nvSpPr>
        <dsp:cNvPr id="0" name=""/>
        <dsp:cNvSpPr/>
      </dsp:nvSpPr>
      <dsp:spPr>
        <a:xfrm>
          <a:off x="0" y="3438780"/>
          <a:ext cx="6609313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84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Originator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Station of Origin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Routing (NTS, simulated?)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Destination</a:t>
          </a:r>
        </a:p>
      </dsp:txBody>
      <dsp:txXfrm>
        <a:off x="0" y="3438780"/>
        <a:ext cx="6609313" cy="1453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934D3A9-80C6-4466-88C9-B630870C8986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8392902-9051-4000-BF04-A3F5BD95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13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2902-9051-4000-BF04-A3F5BD95A6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03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2902-9051-4000-BF04-A3F5BD95A6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9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2902-9051-4000-BF04-A3F5BD95A6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94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Bottom Line…</a:t>
            </a:r>
          </a:p>
          <a:p>
            <a:r>
              <a:rPr lang="en-US" dirty="0"/>
              <a:t>   Radio-Mail via Winlink is today’s primary solution</a:t>
            </a:r>
          </a:p>
          <a:p>
            <a:r>
              <a:rPr lang="en-US" dirty="0"/>
              <a:t>   Voice and CW are old school fallback options</a:t>
            </a:r>
          </a:p>
          <a:p>
            <a:r>
              <a:rPr lang="en-US" dirty="0"/>
              <a:t>   The last mile is still email, telephone, and sneaker 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2902-9051-4000-BF04-A3F5BD95A6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93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 sample Winlink Radiogram Template I completed last week to test the end-to-end process</a:t>
            </a:r>
          </a:p>
          <a:p>
            <a:endParaRPr lang="en-US" dirty="0"/>
          </a:p>
          <a:p>
            <a:r>
              <a:rPr lang="en-US" dirty="0"/>
              <a:t>We are going to cover each of the fields on this form during the demo in some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2902-9051-4000-BF04-A3F5BD95A6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0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message produced by the template when you click Submit</a:t>
            </a:r>
          </a:p>
          <a:p>
            <a:endParaRPr lang="en-US" dirty="0"/>
          </a:p>
          <a:p>
            <a:r>
              <a:rPr lang="en-US" dirty="0"/>
              <a:t>Again, we will be covering this in more detail during the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2902-9051-4000-BF04-A3F5BD95A6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31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system does work!</a:t>
            </a:r>
          </a:p>
          <a:p>
            <a:endParaRPr lang="en-US" dirty="0"/>
          </a:p>
          <a:p>
            <a:r>
              <a:rPr lang="en-US" dirty="0"/>
              <a:t>I received this pdf document as an email attachment from a NTS Virginia Traffic net participant about 12 hours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2902-9051-4000-BF04-A3F5BD95A6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5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as I had requested a delivery receipt as the station of origin, I received this Winlink message about a day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2902-9051-4000-BF04-A3F5BD95A6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71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Prosign</a:t>
            </a:r>
            <a:r>
              <a:rPr lang="en-US" dirty="0"/>
              <a:t> 	Proword</a:t>
            </a:r>
          </a:p>
          <a:p>
            <a:r>
              <a:rPr lang="en-US" dirty="0"/>
              <a:t>BT	Break</a:t>
            </a:r>
          </a:p>
          <a:p>
            <a:r>
              <a:rPr lang="en-US" dirty="0"/>
              <a:t>AR	End-of-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2902-9051-4000-BF04-A3F5BD95A6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82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2902-9051-4000-BF04-A3F5BD95A6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1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6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8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4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9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4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9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2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10/1/2023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8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27" r:id="rId6"/>
    <p:sldLayoutId id="2147483723" r:id="rId7"/>
    <p:sldLayoutId id="2147483724" r:id="rId8"/>
    <p:sldLayoutId id="2147483725" r:id="rId9"/>
    <p:sldLayoutId id="2147483726" r:id="rId10"/>
    <p:sldLayoutId id="2147483728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63148A4-EAE8-49C7-89F1-8E48B3A26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D6B59-DD55-AB2D-D4EC-687BBB935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828" y="4111201"/>
            <a:ext cx="8654267" cy="1124073"/>
          </a:xfrm>
        </p:spPr>
        <p:txBody>
          <a:bodyPr anchor="b">
            <a:normAutofit/>
          </a:bodyPr>
          <a:lstStyle/>
          <a:p>
            <a:r>
              <a:rPr lang="en-US"/>
              <a:t>ARRL Radiogram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D3AB4-4391-A225-8551-741B6FBE4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2038" y="5371605"/>
            <a:ext cx="8656058" cy="672412"/>
          </a:xfrm>
        </p:spPr>
        <p:txBody>
          <a:bodyPr anchor="t">
            <a:normAutofit/>
          </a:bodyPr>
          <a:lstStyle/>
          <a:p>
            <a:r>
              <a:rPr lang="en-US" dirty="0"/>
              <a:t>CARA Prep For ARRL SET 2023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96FDE2F-8352-4200-8537-0E8FC365F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3495110" cy="3414822"/>
          </a:xfrm>
          <a:custGeom>
            <a:avLst/>
            <a:gdLst>
              <a:gd name="connsiteX0" fmla="*/ 3495110 w 3495110"/>
              <a:gd name="connsiteY0" fmla="*/ 3414822 h 3414822"/>
              <a:gd name="connsiteX1" fmla="*/ 26047 w 3495110"/>
              <a:gd name="connsiteY1" fmla="*/ 3414822 h 3414822"/>
              <a:gd name="connsiteX2" fmla="*/ 192248 w 3495110"/>
              <a:gd name="connsiteY2" fmla="*/ 3410701 h 3414822"/>
              <a:gd name="connsiteX3" fmla="*/ 3495109 w 3495110"/>
              <a:gd name="connsiteY3" fmla="*/ 320 h 3414822"/>
              <a:gd name="connsiteX4" fmla="*/ 13063 w 3495110"/>
              <a:gd name="connsiteY4" fmla="*/ 320 h 3414822"/>
              <a:gd name="connsiteX5" fmla="*/ 13063 w 3495110"/>
              <a:gd name="connsiteY5" fmla="*/ 3414822 h 3414822"/>
              <a:gd name="connsiteX6" fmla="*/ 13062 w 3495110"/>
              <a:gd name="connsiteY6" fmla="*/ 3414822 h 3414822"/>
              <a:gd name="connsiteX7" fmla="*/ 13062 w 3495110"/>
              <a:gd name="connsiteY7" fmla="*/ 322 h 3414822"/>
              <a:gd name="connsiteX8" fmla="*/ 0 w 3495110"/>
              <a:gd name="connsiteY8" fmla="*/ 322 h 3414822"/>
              <a:gd name="connsiteX9" fmla="*/ 0 w 3495110"/>
              <a:gd name="connsiteY9" fmla="*/ 0 h 3414822"/>
              <a:gd name="connsiteX10" fmla="*/ 3495110 w 3495110"/>
              <a:gd name="connsiteY10" fmla="*/ 0 h 341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5110" h="3414822">
                <a:moveTo>
                  <a:pt x="3495110" y="3414822"/>
                </a:moveTo>
                <a:lnTo>
                  <a:pt x="26047" y="3414822"/>
                </a:lnTo>
                <a:lnTo>
                  <a:pt x="192248" y="3410701"/>
                </a:lnTo>
                <a:cubicBezTo>
                  <a:pt x="2032056" y="3319241"/>
                  <a:pt x="3495109" y="1827339"/>
                  <a:pt x="3495109" y="320"/>
                </a:cubicBezTo>
                <a:lnTo>
                  <a:pt x="13063" y="320"/>
                </a:lnTo>
                <a:lnTo>
                  <a:pt x="13063" y="3414822"/>
                </a:lnTo>
                <a:lnTo>
                  <a:pt x="13062" y="3414822"/>
                </a:lnTo>
                <a:lnTo>
                  <a:pt x="13062" y="322"/>
                </a:lnTo>
                <a:lnTo>
                  <a:pt x="0" y="322"/>
                </a:lnTo>
                <a:lnTo>
                  <a:pt x="0" y="0"/>
                </a:lnTo>
                <a:lnTo>
                  <a:pt x="34951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03AE3B-3A9F-4A74-A626-EA434E9E0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96893" y="0"/>
            <a:ext cx="3498943" cy="34148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lorful light bulb with business icons">
            <a:extLst>
              <a:ext uri="{FF2B5EF4-FFF2-40B4-BE49-F238E27FC236}">
                <a16:creationId xmlns:a16="http://schemas.microsoft.com/office/drawing/2014/main" id="{E569EB49-2EB8-6212-FAED-8801A0A451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925" r="1" b="19054"/>
          <a:stretch/>
        </p:blipFill>
        <p:spPr>
          <a:xfrm>
            <a:off x="-1" y="10"/>
            <a:ext cx="8707925" cy="3414814"/>
          </a:xfrm>
          <a:custGeom>
            <a:avLst/>
            <a:gdLst/>
            <a:ahLst/>
            <a:cxnLst/>
            <a:rect l="l" t="t" r="r" b="b"/>
            <a:pathLst>
              <a:path w="8724646" h="3414824">
                <a:moveTo>
                  <a:pt x="3488733" y="0"/>
                </a:moveTo>
                <a:lnTo>
                  <a:pt x="8724646" y="0"/>
                </a:lnTo>
                <a:lnTo>
                  <a:pt x="8724646" y="3414822"/>
                </a:lnTo>
                <a:lnTo>
                  <a:pt x="3488733" y="3414822"/>
                </a:lnTo>
                <a:close/>
                <a:moveTo>
                  <a:pt x="3488732" y="0"/>
                </a:moveTo>
                <a:lnTo>
                  <a:pt x="3488732" y="3414824"/>
                </a:lnTo>
                <a:lnTo>
                  <a:pt x="0" y="3414824"/>
                </a:lnTo>
                <a:cubicBezTo>
                  <a:pt x="0" y="1528869"/>
                  <a:pt x="1561959" y="0"/>
                  <a:pt x="3488732" y="0"/>
                </a:cubicBezTo>
                <a:close/>
              </a:path>
            </a:pathLst>
          </a:custGeom>
        </p:spPr>
      </p:pic>
      <p:sp>
        <p:nvSpPr>
          <p:cNvPr id="22" name="Rectangle 34">
            <a:extLst>
              <a:ext uri="{FF2B5EF4-FFF2-40B4-BE49-F238E27FC236}">
                <a16:creationId xmlns:a16="http://schemas.microsoft.com/office/drawing/2014/main" id="{C4616447-380A-4DF1-834B-15E0529F4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7925" y="0"/>
            <a:ext cx="3495111" cy="3415146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4842243-8D8F-4D37-8FC3-09A660E7A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2C68B-9A0F-5585-5C73-24312EA24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48" y="2104466"/>
            <a:ext cx="2318028" cy="3213846"/>
          </a:xfrm>
        </p:spPr>
        <p:txBody>
          <a:bodyPr anchor="b">
            <a:normAutofit/>
          </a:bodyPr>
          <a:lstStyle/>
          <a:p>
            <a:r>
              <a:rPr lang="en-US" sz="2800" dirty="0"/>
              <a:t>Discussion Time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Radiograms for the 2023 SET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F53E3-0DDC-4270-9698-6F5D68343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4074" y="0"/>
            <a:ext cx="8707926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8437EB-A127-D396-B626-FBD3CB9A8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92738"/>
              </p:ext>
            </p:extLst>
          </p:nvPr>
        </p:nvGraphicFramePr>
        <p:xfrm>
          <a:off x="4505325" y="942975"/>
          <a:ext cx="6609313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867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42C82-203C-4E0C-B760-852410435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94A3B-ED7D-6BF3-E9AA-262F153E6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little history</a:t>
            </a:r>
          </a:p>
          <a:p>
            <a:r>
              <a:rPr lang="en-US" dirty="0"/>
              <a:t>A process example in today’s world</a:t>
            </a:r>
          </a:p>
          <a:p>
            <a:r>
              <a:rPr lang="en-US" dirty="0"/>
              <a:t>Demonstrate Creating a Radiogram using Winlink Template</a:t>
            </a:r>
          </a:p>
          <a:p>
            <a:r>
              <a:rPr lang="en-US" dirty="0"/>
              <a:t>Questions &amp; Answers</a:t>
            </a:r>
          </a:p>
          <a:p>
            <a:r>
              <a:rPr lang="en-US" dirty="0"/>
              <a:t>Discussion Topic - Radiogram use for 2023 SET</a:t>
            </a:r>
          </a:p>
        </p:txBody>
      </p:sp>
    </p:spTree>
    <p:extLst>
      <p:ext uri="{BB962C8B-B14F-4D97-AF65-F5344CB8AC3E}">
        <p14:creationId xmlns:p14="http://schemas.microsoft.com/office/powerpoint/2010/main" val="1356773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8693E-9CF4-AAE4-B6C6-D3938AD74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8753D-4C32-E088-0B90-0418E2670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Telegraphy and telegrams were a commonly available reality well before the Civil War spurred on in advance of the railroad industry.</a:t>
            </a:r>
          </a:p>
          <a:p>
            <a:r>
              <a:rPr lang="en-US" dirty="0"/>
              <a:t>Hiram Maxim promoted the ARRL Radiogram as a public service from the very early years of amateur radio and the forms we use today are easily recognizable from the original introduced circa 1925.</a:t>
            </a:r>
          </a:p>
          <a:p>
            <a:r>
              <a:rPr lang="en-US" dirty="0"/>
              <a:t>The biggest changes in the past couple decades have come from the growth of reliable digital radio communication technologies like Winlink</a:t>
            </a:r>
          </a:p>
          <a:p>
            <a:r>
              <a:rPr lang="en-US" dirty="0"/>
              <a:t>But when all else fails, basic radio can cover the distance as easy today as 1925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25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8D6E90-577B-4973-B60A-2700290E6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143A12-53DA-7D7E-0F70-BED92C55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8" y="1597961"/>
            <a:ext cx="2628969" cy="3162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Process Example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Winlink Radiogram Form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A95682-BEE6-4B33-BA34-7E7BE497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CFD3CE33-8D31-9457-EDAF-ECE16896B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88209" y="689518"/>
            <a:ext cx="7747750" cy="555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80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8D6E90-577B-4973-B60A-2700290E6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143A12-53DA-7D7E-0F70-BED92C55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8" y="1597961"/>
            <a:ext cx="2628969" cy="3162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Process Example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Winlink Radiogram Message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FA95682-BEE6-4B33-BA34-7E7BE497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34A77F96-6574-6F59-1391-981BF8B89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99552" y="1201840"/>
            <a:ext cx="8557342" cy="432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13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8D6E90-577B-4973-B60A-2700290E6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143A12-53DA-7D7E-0F70-BED92C55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8" y="1597961"/>
            <a:ext cx="2628969" cy="45415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Process Example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NTS </a:t>
            </a:r>
            <a:br>
              <a:rPr lang="en-US" sz="2400" dirty="0"/>
            </a:br>
            <a:r>
              <a:rPr lang="en-US" sz="2400" dirty="0"/>
              <a:t>Delivered</a:t>
            </a:r>
            <a:br>
              <a:rPr lang="en-US" sz="2400" dirty="0"/>
            </a:br>
            <a:r>
              <a:rPr lang="en-US" sz="2400" dirty="0"/>
              <a:t>Radiogram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PDF attached</a:t>
            </a:r>
            <a:br>
              <a:rPr lang="en-US" sz="2400" dirty="0"/>
            </a:br>
            <a:r>
              <a:rPr lang="en-US" sz="2400" dirty="0"/>
              <a:t>to email from</a:t>
            </a:r>
            <a:br>
              <a:rPr lang="en-US" sz="2400" dirty="0"/>
            </a:br>
            <a:r>
              <a:rPr lang="en-US" sz="2400" dirty="0"/>
              <a:t>NTS operator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FA95682-BEE6-4B33-BA34-7E7BE497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white card with black text and black text&#10;&#10;Description automatically generated">
            <a:extLst>
              <a:ext uri="{FF2B5EF4-FFF2-40B4-BE49-F238E27FC236}">
                <a16:creationId xmlns:a16="http://schemas.microsoft.com/office/drawing/2014/main" id="{D67182B3-122C-3695-4CAD-B241E7844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88209" y="1184148"/>
            <a:ext cx="7789864" cy="51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5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8D6E90-577B-4973-B60A-2700290E6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143A12-53DA-7D7E-0F70-BED92C55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8" y="1597961"/>
            <a:ext cx="2628969" cy="3162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Process Example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NTS </a:t>
            </a:r>
            <a:br>
              <a:rPr lang="en-US" sz="2200" dirty="0"/>
            </a:br>
            <a:r>
              <a:rPr lang="en-US" sz="2200" dirty="0"/>
              <a:t>Delivered</a:t>
            </a:r>
            <a:br>
              <a:rPr lang="en-US" sz="2200" dirty="0"/>
            </a:br>
            <a:r>
              <a:rPr lang="en-US" sz="2200" dirty="0"/>
              <a:t>Proof of Delivery</a:t>
            </a:r>
            <a:br>
              <a:rPr lang="en-US" sz="2200" dirty="0"/>
            </a:br>
            <a:br>
              <a:rPr lang="en-US" sz="2200" dirty="0"/>
            </a:br>
            <a:endParaRPr lang="en-US" sz="2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FA95682-BEE6-4B33-BA34-7E7BE497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Content Placeholder 2" descr="A screenshot of a computer&#10;&#10;Description automatically generated">
            <a:extLst>
              <a:ext uri="{FF2B5EF4-FFF2-40B4-BE49-F238E27FC236}">
                <a16:creationId xmlns:a16="http://schemas.microsoft.com/office/drawing/2014/main" id="{3DC40B05-1DEC-284F-2D6C-1DB5A7AF9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99011" y="1007706"/>
            <a:ext cx="771645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DBEA07-A1D3-4F9E-859B-DE0EDC864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E87B83-CF96-4EE7-950F-863990226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658" y="-55810"/>
            <a:ext cx="6859721" cy="6967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407ADFB6-F59B-415B-9EC6-BDB61786C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4516" y="-50314"/>
            <a:ext cx="6858005" cy="6967903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0ED5B-B503-6512-2CBE-D215C46AC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8" y="2844177"/>
            <a:ext cx="4272646" cy="19160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Winlink Radiogram Template Demonstration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9BE792-26DE-40FA-A8C8-F3D6378FC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88933" y="-21461"/>
            <a:ext cx="1703094" cy="1746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1CBEA76-37A2-4726-8123-EBCACA12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88055" y="-22336"/>
            <a:ext cx="1704847" cy="1746021"/>
          </a:xfrm>
          <a:custGeom>
            <a:avLst/>
            <a:gdLst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3488602 w 3488602"/>
              <a:gd name="connsiteY2" fmla="*/ 3433573 h 3433573"/>
              <a:gd name="connsiteX3" fmla="*/ 0 w 3488602"/>
              <a:gd name="connsiteY3" fmla="*/ 3433573 h 3433573"/>
              <a:gd name="connsiteX4" fmla="*/ 0 w 3488602"/>
              <a:gd name="connsiteY4" fmla="*/ 0 h 3433573"/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0 w 3488602"/>
              <a:gd name="connsiteY2" fmla="*/ 3433573 h 3433573"/>
              <a:gd name="connsiteX3" fmla="*/ 0 w 3488602"/>
              <a:gd name="connsiteY3" fmla="*/ 0 h 343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8602" h="3433573">
                <a:moveTo>
                  <a:pt x="0" y="0"/>
                </a:moveTo>
                <a:lnTo>
                  <a:pt x="3488602" y="0"/>
                </a:lnTo>
                <a:lnTo>
                  <a:pt x="0" y="34335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DA81B4-3959-48A2-823E-19B014A03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78388" y="1692178"/>
            <a:ext cx="1724184" cy="17460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B8CC051-49B8-488A-B0AD-50A29E1D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968949" y="1703064"/>
            <a:ext cx="1744539" cy="862967"/>
          </a:xfrm>
          <a:custGeom>
            <a:avLst/>
            <a:gdLst>
              <a:gd name="connsiteX0" fmla="*/ 3433574 w 3433574"/>
              <a:gd name="connsiteY0" fmla="*/ 0 h 1716787"/>
              <a:gd name="connsiteX1" fmla="*/ 1716787 w 3433574"/>
              <a:gd name="connsiteY1" fmla="*/ 0 h 1716787"/>
              <a:gd name="connsiteX2" fmla="*/ 0 w 3433574"/>
              <a:gd name="connsiteY2" fmla="*/ 0 h 1716787"/>
              <a:gd name="connsiteX3" fmla="*/ 1716787 w 3433574"/>
              <a:gd name="connsiteY3" fmla="*/ 1716787 h 1716787"/>
              <a:gd name="connsiteX4" fmla="*/ 3433574 w 3433574"/>
              <a:gd name="connsiteY4" fmla="*/ 0 h 171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3574" h="1716787">
                <a:moveTo>
                  <a:pt x="3433574" y="0"/>
                </a:moveTo>
                <a:lnTo>
                  <a:pt x="1716787" y="0"/>
                </a:lnTo>
                <a:lnTo>
                  <a:pt x="0" y="0"/>
                </a:lnTo>
                <a:cubicBezTo>
                  <a:pt x="0" y="948155"/>
                  <a:pt x="768632" y="1716787"/>
                  <a:pt x="1716787" y="1716787"/>
                </a:cubicBezTo>
                <a:cubicBezTo>
                  <a:pt x="2664942" y="1716787"/>
                  <a:pt x="3433574" y="948155"/>
                  <a:pt x="3433574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49FB65E-C02E-4FD7-B476-0B213C63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968949" y="2566032"/>
            <a:ext cx="1744539" cy="862967"/>
          </a:xfrm>
          <a:custGeom>
            <a:avLst/>
            <a:gdLst>
              <a:gd name="connsiteX0" fmla="*/ 3433574 w 3433574"/>
              <a:gd name="connsiteY0" fmla="*/ 0 h 1716787"/>
              <a:gd name="connsiteX1" fmla="*/ 1716787 w 3433574"/>
              <a:gd name="connsiteY1" fmla="*/ 0 h 1716787"/>
              <a:gd name="connsiteX2" fmla="*/ 0 w 3433574"/>
              <a:gd name="connsiteY2" fmla="*/ 0 h 1716787"/>
              <a:gd name="connsiteX3" fmla="*/ 1716787 w 3433574"/>
              <a:gd name="connsiteY3" fmla="*/ 1716787 h 1716787"/>
              <a:gd name="connsiteX4" fmla="*/ 3433574 w 3433574"/>
              <a:gd name="connsiteY4" fmla="*/ 0 h 171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3574" h="1716787">
                <a:moveTo>
                  <a:pt x="3433574" y="0"/>
                </a:moveTo>
                <a:lnTo>
                  <a:pt x="1716787" y="0"/>
                </a:lnTo>
                <a:lnTo>
                  <a:pt x="0" y="0"/>
                </a:lnTo>
                <a:cubicBezTo>
                  <a:pt x="0" y="948155"/>
                  <a:pt x="768632" y="1716787"/>
                  <a:pt x="1716787" y="1716787"/>
                </a:cubicBezTo>
                <a:cubicBezTo>
                  <a:pt x="2664942" y="1716787"/>
                  <a:pt x="3433574" y="948155"/>
                  <a:pt x="3433574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7EBD78-005D-4F93-BEA0-95DF292B3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38250" y="-24765"/>
            <a:ext cx="3427285" cy="34768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B81301-287D-4882-AD9B-E44D8E122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4500" y="178410"/>
            <a:ext cx="3070455" cy="30704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22F9F7-A178-468E-AF59-8DD67246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22799" y="4271951"/>
            <a:ext cx="3435362" cy="17460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6420B0A-CC71-4BD3-BA69-E9B2B6F1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6122814" y="4271933"/>
            <a:ext cx="3435331" cy="1746022"/>
          </a:xfrm>
          <a:custGeom>
            <a:avLst/>
            <a:gdLst>
              <a:gd name="connsiteX0" fmla="*/ 3433574 w 3433574"/>
              <a:gd name="connsiteY0" fmla="*/ 0 h 1716787"/>
              <a:gd name="connsiteX1" fmla="*/ 1716787 w 3433574"/>
              <a:gd name="connsiteY1" fmla="*/ 0 h 1716787"/>
              <a:gd name="connsiteX2" fmla="*/ 0 w 3433574"/>
              <a:gd name="connsiteY2" fmla="*/ 0 h 1716787"/>
              <a:gd name="connsiteX3" fmla="*/ 1716787 w 3433574"/>
              <a:gd name="connsiteY3" fmla="*/ 1716787 h 1716787"/>
              <a:gd name="connsiteX4" fmla="*/ 3433574 w 3433574"/>
              <a:gd name="connsiteY4" fmla="*/ 0 h 171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3574" h="1716787">
                <a:moveTo>
                  <a:pt x="3433574" y="0"/>
                </a:moveTo>
                <a:lnTo>
                  <a:pt x="1716787" y="0"/>
                </a:lnTo>
                <a:lnTo>
                  <a:pt x="0" y="0"/>
                </a:lnTo>
                <a:cubicBezTo>
                  <a:pt x="0" y="948155"/>
                  <a:pt x="768632" y="1716787"/>
                  <a:pt x="1716787" y="1716787"/>
                </a:cubicBezTo>
                <a:cubicBezTo>
                  <a:pt x="2664942" y="1716787"/>
                  <a:pt x="3433574" y="948155"/>
                  <a:pt x="343357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048351-EA66-4465-9CB8-25B4C5E68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34228" y="3406574"/>
            <a:ext cx="3435330" cy="34768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BC467846-2355-4572-AC5B-89B9FFFBA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7457" y="3427799"/>
            <a:ext cx="3484541" cy="3434283"/>
          </a:xfrm>
          <a:custGeom>
            <a:avLst/>
            <a:gdLst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3488602 w 3488602"/>
              <a:gd name="connsiteY2" fmla="*/ 3433573 h 3433573"/>
              <a:gd name="connsiteX3" fmla="*/ 0 w 3488602"/>
              <a:gd name="connsiteY3" fmla="*/ 3433573 h 3433573"/>
              <a:gd name="connsiteX4" fmla="*/ 0 w 3488602"/>
              <a:gd name="connsiteY4" fmla="*/ 0 h 3433573"/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0 w 3488602"/>
              <a:gd name="connsiteY2" fmla="*/ 3433573 h 3433573"/>
              <a:gd name="connsiteX3" fmla="*/ 0 w 3488602"/>
              <a:gd name="connsiteY3" fmla="*/ 0 h 343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8602" h="3433573">
                <a:moveTo>
                  <a:pt x="0" y="0"/>
                </a:moveTo>
                <a:lnTo>
                  <a:pt x="3488602" y="0"/>
                </a:lnTo>
                <a:lnTo>
                  <a:pt x="0" y="343357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6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1766D0-745A-4921-A68E-56642A65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B40EF2-4E4D-E2E7-D645-C2F3FB3A1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4" y="720435"/>
            <a:ext cx="4140096" cy="1507375"/>
          </a:xfrm>
        </p:spPr>
        <p:txBody>
          <a:bodyPr>
            <a:normAutofit/>
          </a:bodyPr>
          <a:lstStyle/>
          <a:p>
            <a:r>
              <a:rPr lang="en-US" dirty="0"/>
              <a:t>A couple minutes for 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A58E4-EAE8-F8F9-600B-2BD26AB9F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4" y="2427316"/>
            <a:ext cx="4140096" cy="3513514"/>
          </a:xfrm>
        </p:spPr>
        <p:txBody>
          <a:bodyPr>
            <a:normAutofit/>
          </a:bodyPr>
          <a:lstStyle/>
          <a:p>
            <a:r>
              <a:rPr lang="en-US" dirty="0"/>
              <a:t>Any Questions?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3F1E3F-D7BF-4DB5-8016-70B9E385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0D3E7A-8DF6-4A78-A03C-86AD6974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7088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FCB223AF-93ED-F75A-FFF4-4EA8B0627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6464" y="1034569"/>
            <a:ext cx="4788861" cy="47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3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locksVTI">
  <a:themeElements>
    <a:clrScheme name="Blocks">
      <a:dk1>
        <a:sysClr val="windowText" lastClr="000000"/>
      </a:dk1>
      <a:lt1>
        <a:sysClr val="window" lastClr="FFFFFF"/>
      </a:lt1>
      <a:dk2>
        <a:srgbClr val="1B3843"/>
      </a:dk2>
      <a:lt2>
        <a:srgbClr val="F2F3F1"/>
      </a:lt2>
      <a:accent1>
        <a:srgbClr val="7A8592"/>
      </a:accent1>
      <a:accent2>
        <a:srgbClr val="8C8C96"/>
      </a:accent2>
      <a:accent3>
        <a:srgbClr val="7A6C76"/>
      </a:accent3>
      <a:accent4>
        <a:srgbClr val="A7AA9D"/>
      </a:accent4>
      <a:accent5>
        <a:srgbClr val="63787F"/>
      </a:accent5>
      <a:accent6>
        <a:srgbClr val="889DA5"/>
      </a:accent6>
      <a:hlink>
        <a:srgbClr val="71819B"/>
      </a:hlink>
      <a:folHlink>
        <a:srgbClr val="7E8B85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399</Words>
  <Application>Microsoft Office PowerPoint</Application>
  <PresentationFormat>Widescreen</PresentationFormat>
  <Paragraphs>55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Avenir Next LT Pro</vt:lpstr>
      <vt:lpstr>Avenir Next LT Pro Light</vt:lpstr>
      <vt:lpstr>BlocksVTI</vt:lpstr>
      <vt:lpstr>ARRL Radiogram Training</vt:lpstr>
      <vt:lpstr>Agenda</vt:lpstr>
      <vt:lpstr>A little history</vt:lpstr>
      <vt:lpstr>Process Example  Winlink Radiogram Form</vt:lpstr>
      <vt:lpstr>Process Example  Winlink Radiogram Message</vt:lpstr>
      <vt:lpstr>Process Example  NTS  Delivered Radiogram  PDF attached to email from NTS operator</vt:lpstr>
      <vt:lpstr>Process Example  NTS  Delivered Proof of Delivery  </vt:lpstr>
      <vt:lpstr>Winlink Radiogram Template Demonstration</vt:lpstr>
      <vt:lpstr>A couple minutes for Q&amp;A</vt:lpstr>
      <vt:lpstr>Discussion Time  Radiograms for the 2023 SET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ARRL Radiogram Training</dc:title>
  <dc:creator>Bob Segrest</dc:creator>
  <cp:lastModifiedBy>Bob Segrest</cp:lastModifiedBy>
  <cp:revision>4</cp:revision>
  <cp:lastPrinted>2023-10-01T19:47:00Z</cp:lastPrinted>
  <dcterms:created xsi:type="dcterms:W3CDTF">2023-10-01T14:50:46Z</dcterms:created>
  <dcterms:modified xsi:type="dcterms:W3CDTF">2023-10-01T21:54:59Z</dcterms:modified>
</cp:coreProperties>
</file>